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64" r:id="rId3"/>
    <p:sldId id="275" r:id="rId4"/>
    <p:sldId id="274" r:id="rId5"/>
    <p:sldId id="273" r:id="rId6"/>
    <p:sldId id="269" r:id="rId7"/>
    <p:sldId id="266" r:id="rId8"/>
    <p:sldId id="267" r:id="rId9"/>
    <p:sldId id="272" r:id="rId10"/>
    <p:sldId id="257" r:id="rId11"/>
    <p:sldId id="258" r:id="rId12"/>
    <p:sldId id="261" r:id="rId13"/>
    <p:sldId id="260" r:id="rId14"/>
    <p:sldId id="271" r:id="rId15"/>
    <p:sldId id="262" r:id="rId16"/>
    <p:sldId id="276" r:id="rId17"/>
    <p:sldId id="263"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67881" autoAdjust="0"/>
  </p:normalViewPr>
  <p:slideViewPr>
    <p:cSldViewPr snapToGrid="0">
      <p:cViewPr>
        <p:scale>
          <a:sx n="55" d="100"/>
          <a:sy n="55" d="100"/>
        </p:scale>
        <p:origin x="102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B90B10-82F5-430C-B629-333D4ED83C77}" type="datetimeFigureOut">
              <a:rPr lang="en-US" smtClean="0"/>
              <a:t>3/20/2021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923330-3C26-475B-AE24-DCF5BF9C5C3F}" type="slidenum">
              <a:rPr lang="en-US" smtClean="0"/>
              <a:t>‹#›</a:t>
            </a:fld>
            <a:endParaRPr lang="en-US"/>
          </a:p>
        </p:txBody>
      </p:sp>
    </p:spTree>
    <p:extLst>
      <p:ext uri="{BB962C8B-B14F-4D97-AF65-F5344CB8AC3E}">
        <p14:creationId xmlns:p14="http://schemas.microsoft.com/office/powerpoint/2010/main" val="3275703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B2B2B"/>
                </a:solidFill>
                <a:effectLst/>
                <a:latin typeface="Roboto"/>
              </a:rPr>
              <a:t>Reason the topic is selected</a:t>
            </a:r>
          </a:p>
          <a:p>
            <a:pPr algn="l">
              <a:buFont typeface="Arial" panose="020B0604020202020204" pitchFamily="34" charset="0"/>
              <a:buChar char="•"/>
            </a:pPr>
            <a:r>
              <a:rPr lang="en-US" b="0" i="0" dirty="0">
                <a:solidFill>
                  <a:srgbClr val="2B2B2B"/>
                </a:solidFill>
                <a:effectLst/>
                <a:latin typeface="Roboto"/>
              </a:rPr>
              <a:t>Description of the source of data</a:t>
            </a:r>
          </a:p>
          <a:p>
            <a:pPr algn="l">
              <a:buFont typeface="Arial" panose="020B0604020202020204" pitchFamily="34" charset="0"/>
              <a:buChar char="•"/>
            </a:pPr>
            <a:r>
              <a:rPr lang="en-US" b="0" i="0" dirty="0">
                <a:solidFill>
                  <a:srgbClr val="2B2B2B"/>
                </a:solidFill>
                <a:effectLst/>
                <a:latin typeface="Roboto"/>
              </a:rPr>
              <a:t>Questions the team hopes to answer with the data</a:t>
            </a:r>
          </a:p>
          <a:p>
            <a:pPr algn="l">
              <a:buFont typeface="Arial" panose="020B0604020202020204" pitchFamily="34" charset="0"/>
              <a:buChar char="•"/>
            </a:pPr>
            <a:r>
              <a:rPr lang="en-US" b="0" i="0" dirty="0">
                <a:solidFill>
                  <a:srgbClr val="2B2B2B"/>
                </a:solidFill>
                <a:effectLst/>
                <a:latin typeface="Roboto"/>
              </a:rPr>
              <a:t>Description of the data exploration phase of the project</a:t>
            </a:r>
          </a:p>
          <a:p>
            <a:pPr algn="l">
              <a:buFont typeface="Arial" panose="020B0604020202020204" pitchFamily="34" charset="0"/>
              <a:buChar char="•"/>
            </a:pPr>
            <a:r>
              <a:rPr lang="en-US" b="0" i="0" dirty="0">
                <a:solidFill>
                  <a:srgbClr val="2B2B2B"/>
                </a:solidFill>
                <a:effectLst/>
                <a:latin typeface="Roboto"/>
              </a:rPr>
              <a:t>Description of the analysis phase of the project</a:t>
            </a:r>
          </a:p>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a:t>
            </a:fld>
            <a:endParaRPr lang="en-US"/>
          </a:p>
        </p:txBody>
      </p:sp>
    </p:spTree>
    <p:extLst>
      <p:ext uri="{BB962C8B-B14F-4D97-AF65-F5344CB8AC3E}">
        <p14:creationId xmlns:p14="http://schemas.microsoft.com/office/powerpoint/2010/main" val="435653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16</a:t>
            </a:fld>
            <a:endParaRPr lang="en-US"/>
          </a:p>
        </p:txBody>
      </p:sp>
    </p:spTree>
    <p:extLst>
      <p:ext uri="{BB962C8B-B14F-4D97-AF65-F5344CB8AC3E}">
        <p14:creationId xmlns:p14="http://schemas.microsoft.com/office/powerpoint/2010/main" val="1777166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17</a:t>
            </a:fld>
            <a:endParaRPr lang="en-US"/>
          </a:p>
        </p:txBody>
      </p:sp>
    </p:spTree>
    <p:extLst>
      <p:ext uri="{BB962C8B-B14F-4D97-AF65-F5344CB8AC3E}">
        <p14:creationId xmlns:p14="http://schemas.microsoft.com/office/powerpoint/2010/main" val="2063399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18</a:t>
            </a:fld>
            <a:endParaRPr lang="en-US"/>
          </a:p>
        </p:txBody>
      </p:sp>
    </p:spTree>
    <p:extLst>
      <p:ext uri="{BB962C8B-B14F-4D97-AF65-F5344CB8AC3E}">
        <p14:creationId xmlns:p14="http://schemas.microsoft.com/office/powerpoint/2010/main" val="3671256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cover the following items throughout out presentation. First, we will define Human development index as a measure of development that assess and weigh factors such as health, longevity, level of education, and the standard of living for residents of that country. This measure ranges from 0 to 1 with most developed countries being close to 1. For our presentation, we will identify high Human development Index as greater than or equal to .7. Next, we will provide insight into our data using linear regression and correlation matrix to access factors such as HDI, vaccination rollout, the number of new cases, new deaths, total cases, and total new deaths. Next, we will present our finding using a machine learning model to access the relationship between school closure status and country. We will provide numerous visualizations showing COVID-19 impact on select countries and provide a closing summary. Our </a:t>
            </a:r>
            <a:r>
              <a:rPr lang="en-US" dirty="0" err="1"/>
              <a:t>datset</a:t>
            </a:r>
            <a:r>
              <a:rPr lang="en-US" dirty="0"/>
              <a:t> contains data from December 13, 2020 to February 24, 2021.</a:t>
            </a:r>
          </a:p>
        </p:txBody>
      </p:sp>
      <p:sp>
        <p:nvSpPr>
          <p:cNvPr id="4" name="Slide Number Placeholder 3"/>
          <p:cNvSpPr>
            <a:spLocks noGrp="1"/>
          </p:cNvSpPr>
          <p:nvPr>
            <p:ph type="sldNum" sz="quarter" idx="5"/>
          </p:nvPr>
        </p:nvSpPr>
        <p:spPr/>
        <p:txBody>
          <a:bodyPr/>
          <a:lstStyle/>
          <a:p>
            <a:fld id="{04923330-3C26-475B-AE24-DCF5BF9C5C3F}" type="slidenum">
              <a:rPr lang="en-US" smtClean="0"/>
              <a:t>2</a:t>
            </a:fld>
            <a:endParaRPr lang="en-US"/>
          </a:p>
        </p:txBody>
      </p:sp>
    </p:spTree>
    <p:extLst>
      <p:ext uri="{BB962C8B-B14F-4D97-AF65-F5344CB8AC3E}">
        <p14:creationId xmlns:p14="http://schemas.microsoft.com/office/powerpoint/2010/main" val="3408944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above illustration shows ISO codes and HDIs for the select countries. Countries in green have an HDI greater than to equal .7 while countries in red have an HDI less than .69.</a:t>
            </a:r>
          </a:p>
        </p:txBody>
      </p:sp>
      <p:sp>
        <p:nvSpPr>
          <p:cNvPr id="4" name="Slide Number Placeholder 3"/>
          <p:cNvSpPr>
            <a:spLocks noGrp="1"/>
          </p:cNvSpPr>
          <p:nvPr>
            <p:ph type="sldNum" sz="quarter" idx="5"/>
          </p:nvPr>
        </p:nvSpPr>
        <p:spPr/>
        <p:txBody>
          <a:bodyPr/>
          <a:lstStyle/>
          <a:p>
            <a:fld id="{04923330-3C26-475B-AE24-DCF5BF9C5C3F}" type="slidenum">
              <a:rPr lang="en-US" smtClean="0"/>
              <a:t>6</a:t>
            </a:fld>
            <a:endParaRPr lang="en-US"/>
          </a:p>
        </p:txBody>
      </p:sp>
    </p:spTree>
    <p:extLst>
      <p:ext uri="{BB962C8B-B14F-4D97-AF65-F5344CB8AC3E}">
        <p14:creationId xmlns:p14="http://schemas.microsoft.com/office/powerpoint/2010/main" val="1784832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9</a:t>
            </a:fld>
            <a:endParaRPr lang="en-US"/>
          </a:p>
        </p:txBody>
      </p:sp>
    </p:spTree>
    <p:extLst>
      <p:ext uri="{BB962C8B-B14F-4D97-AF65-F5344CB8AC3E}">
        <p14:creationId xmlns:p14="http://schemas.microsoft.com/office/powerpoint/2010/main" val="1299559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10</a:t>
            </a:fld>
            <a:endParaRPr lang="en-US"/>
          </a:p>
        </p:txBody>
      </p:sp>
    </p:spTree>
    <p:extLst>
      <p:ext uri="{BB962C8B-B14F-4D97-AF65-F5344CB8AC3E}">
        <p14:creationId xmlns:p14="http://schemas.microsoft.com/office/powerpoint/2010/main" val="2894434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11</a:t>
            </a:fld>
            <a:endParaRPr lang="en-US"/>
          </a:p>
        </p:txBody>
      </p:sp>
    </p:spTree>
    <p:extLst>
      <p:ext uri="{BB962C8B-B14F-4D97-AF65-F5344CB8AC3E}">
        <p14:creationId xmlns:p14="http://schemas.microsoft.com/office/powerpoint/2010/main" val="1210319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13</a:t>
            </a:fld>
            <a:endParaRPr lang="en-US"/>
          </a:p>
        </p:txBody>
      </p:sp>
    </p:spTree>
    <p:extLst>
      <p:ext uri="{BB962C8B-B14F-4D97-AF65-F5344CB8AC3E}">
        <p14:creationId xmlns:p14="http://schemas.microsoft.com/office/powerpoint/2010/main" val="342164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14</a:t>
            </a:fld>
            <a:endParaRPr lang="en-US"/>
          </a:p>
        </p:txBody>
      </p:sp>
    </p:spTree>
    <p:extLst>
      <p:ext uri="{BB962C8B-B14F-4D97-AF65-F5344CB8AC3E}">
        <p14:creationId xmlns:p14="http://schemas.microsoft.com/office/powerpoint/2010/main" val="901660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15</a:t>
            </a:fld>
            <a:endParaRPr lang="en-US"/>
          </a:p>
        </p:txBody>
      </p:sp>
    </p:spTree>
    <p:extLst>
      <p:ext uri="{BB962C8B-B14F-4D97-AF65-F5344CB8AC3E}">
        <p14:creationId xmlns:p14="http://schemas.microsoft.com/office/powerpoint/2010/main" val="1083154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3/20/2021</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3/20/2021</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3/20/2021</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3/20/2021</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3/20/2021</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3/20/2021</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3/20/2021</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3/20/2021</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3/20/2021</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3/20/2021</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3/20/2021</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3/20/2021</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3.jpe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ew of earth from space">
            <a:extLst>
              <a:ext uri="{FF2B5EF4-FFF2-40B4-BE49-F238E27FC236}">
                <a16:creationId xmlns:a16="http://schemas.microsoft.com/office/drawing/2014/main" id="{00A68258-C43D-4DEA-8D13-C99015BF10CC}"/>
              </a:ext>
            </a:extLst>
          </p:cNvPr>
          <p:cNvPicPr>
            <a:picLocks noChangeAspect="1"/>
          </p:cNvPicPr>
          <p:nvPr/>
        </p:nvPicPr>
        <p:blipFill rotWithShape="1">
          <a:blip r:embed="rId3">
            <a:extLst>
              <a:ext uri="{28A0092B-C50C-407E-A947-70E740481C1C}">
                <a14:useLocalDpi xmlns:a14="http://schemas.microsoft.com/office/drawing/2010/main" val="0"/>
              </a:ext>
            </a:extLst>
          </a:blip>
          <a:srcRect l="569" t="9091" r="35369" b="1"/>
          <a:stretch/>
        </p:blipFill>
        <p:spPr>
          <a:xfrm>
            <a:off x="3523488" y="10"/>
            <a:ext cx="8668512" cy="6857990"/>
          </a:xfrm>
          <a:prstGeom prst="rect">
            <a:avLst/>
          </a:prstGeom>
        </p:spPr>
      </p:pic>
      <p:sp>
        <p:nvSpPr>
          <p:cNvPr id="23" name="Rectangle 2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1">
            <a:extLst>
              <a:ext uri="{FF2B5EF4-FFF2-40B4-BE49-F238E27FC236}">
                <a16:creationId xmlns:a16="http://schemas.microsoft.com/office/drawing/2014/main" id="{03D7B66F-642F-48F2-995C-81B980012ADA}"/>
              </a:ext>
            </a:extLst>
          </p:cNvPr>
          <p:cNvSpPr>
            <a:spLocks noGrp="1"/>
          </p:cNvSpPr>
          <p:nvPr>
            <p:ph type="ctrTitle"/>
          </p:nvPr>
        </p:nvSpPr>
        <p:spPr>
          <a:xfrm>
            <a:off x="458169" y="2421985"/>
            <a:ext cx="4935634" cy="2014029"/>
          </a:xfrm>
        </p:spPr>
        <p:txBody>
          <a:bodyPr anchor="b">
            <a:normAutofit fontScale="90000"/>
          </a:bodyPr>
          <a:lstStyle/>
          <a:p>
            <a:pPr algn="l"/>
            <a:r>
              <a:rPr lang="en-US" sz="4800" dirty="0">
                <a:latin typeface="Century" panose="02040604050505020304" pitchFamily="18" charset="0"/>
              </a:rPr>
              <a:t>COVID-19 Group</a:t>
            </a:r>
            <a:br>
              <a:rPr lang="en-US" sz="4800" dirty="0">
                <a:latin typeface="Century" panose="02040604050505020304" pitchFamily="18" charset="0"/>
              </a:rPr>
            </a:br>
            <a:r>
              <a:rPr lang="en-US" sz="4800" dirty="0">
                <a:latin typeface="Century" panose="02040604050505020304" pitchFamily="18" charset="0"/>
              </a:rPr>
              <a:t>Presentation</a:t>
            </a:r>
          </a:p>
        </p:txBody>
      </p:sp>
      <p:sp>
        <p:nvSpPr>
          <p:cNvPr id="3" name="slide1">
            <a:extLst>
              <a:ext uri="{FF2B5EF4-FFF2-40B4-BE49-F238E27FC236}">
                <a16:creationId xmlns:a16="http://schemas.microsoft.com/office/drawing/2014/main" id="{81106FCA-C2DC-45B5-8549-4559FD67861B}"/>
              </a:ext>
            </a:extLst>
          </p:cNvPr>
          <p:cNvSpPr>
            <a:spLocks noGrp="1"/>
          </p:cNvSpPr>
          <p:nvPr>
            <p:ph type="subTitle" idx="1"/>
          </p:nvPr>
        </p:nvSpPr>
        <p:spPr>
          <a:xfrm>
            <a:off x="477980" y="4872922"/>
            <a:ext cx="4023359" cy="1208141"/>
          </a:xfrm>
        </p:spPr>
        <p:txBody>
          <a:bodyPr>
            <a:normAutofit fontScale="92500" lnSpcReduction="10000"/>
          </a:bodyPr>
          <a:lstStyle/>
          <a:p>
            <a:pPr algn="l"/>
            <a:r>
              <a:rPr lang="en-US" sz="1600" b="1" dirty="0" err="1"/>
              <a:t>Soona</a:t>
            </a:r>
            <a:r>
              <a:rPr lang="en-US" sz="1600" b="1" dirty="0"/>
              <a:t> Brittney </a:t>
            </a:r>
            <a:r>
              <a:rPr lang="en-US" sz="1600" b="1" dirty="0" err="1"/>
              <a:t>Cheon</a:t>
            </a:r>
            <a:endParaRPr lang="en-US" sz="1600" b="1" dirty="0"/>
          </a:p>
          <a:p>
            <a:pPr algn="l"/>
            <a:r>
              <a:rPr lang="en-US" sz="1600" b="1" dirty="0"/>
              <a:t>Robert Freed</a:t>
            </a:r>
          </a:p>
          <a:p>
            <a:pPr algn="l"/>
            <a:r>
              <a:rPr lang="en-US" sz="1600" b="1" dirty="0"/>
              <a:t>Jodi-Ann Osborne</a:t>
            </a:r>
          </a:p>
          <a:p>
            <a:pPr algn="l"/>
            <a:r>
              <a:rPr lang="en-US" sz="1600" b="1" dirty="0"/>
              <a:t>Scott Rabinowitz</a:t>
            </a:r>
          </a:p>
          <a:p>
            <a:pPr algn="l"/>
            <a:endParaRPr lang="en-US" sz="700" dirty="0"/>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9925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3A3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0" name="Freeform: Shape 49">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 name="slide3" descr="Story1">
            <a:extLst>
              <a:ext uri="{FF2B5EF4-FFF2-40B4-BE49-F238E27FC236}">
                <a16:creationId xmlns:a16="http://schemas.microsoft.com/office/drawing/2014/main" id="{7F5B2F42-CEA0-42D9-9C4D-E9682485A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4800" y="276385"/>
            <a:ext cx="6637084" cy="6305229"/>
          </a:xfrm>
          <a:prstGeom prst="rect">
            <a:avLst/>
          </a:prstGeom>
        </p:spPr>
      </p:pic>
      <p:sp>
        <p:nvSpPr>
          <p:cNvPr id="4" name="Oval 3">
            <a:extLst>
              <a:ext uri="{FF2B5EF4-FFF2-40B4-BE49-F238E27FC236}">
                <a16:creationId xmlns:a16="http://schemas.microsoft.com/office/drawing/2014/main" id="{1309B1FD-2488-44B5-AF75-84B8CA9D56F5}"/>
              </a:ext>
            </a:extLst>
          </p:cNvPr>
          <p:cNvSpPr/>
          <p:nvPr/>
        </p:nvSpPr>
        <p:spPr>
          <a:xfrm>
            <a:off x="7245752" y="447940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Tableau1">
            <a:hlinkClick r:id="" action="ppaction://media"/>
            <a:extLst>
              <a:ext uri="{FF2B5EF4-FFF2-40B4-BE49-F238E27FC236}">
                <a16:creationId xmlns:a16="http://schemas.microsoft.com/office/drawing/2014/main" id="{F1402564-9C47-4C72-A839-0D3BACB1A5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4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slide3" descr="Story2">
            <a:extLst>
              <a:ext uri="{FF2B5EF4-FFF2-40B4-BE49-F238E27FC236}">
                <a16:creationId xmlns:a16="http://schemas.microsoft.com/office/drawing/2014/main" id="{A17C0545-F841-415B-97CB-D2B0E2595ADF}"/>
              </a:ext>
            </a:extLst>
          </p:cNvPr>
          <p:cNvPicPr>
            <a:picLocks noChangeAspect="1"/>
          </p:cNvPicPr>
          <p:nvPr/>
        </p:nvPicPr>
        <p:blipFill rotWithShape="1">
          <a:blip r:embed="rId5">
            <a:extLst>
              <a:ext uri="{28A0092B-C50C-407E-A947-70E740481C1C}">
                <a14:useLocalDpi xmlns:a14="http://schemas.microsoft.com/office/drawing/2010/main" val="0"/>
              </a:ext>
            </a:extLst>
          </a:blip>
          <a:srcRect r="6241" b="1"/>
          <a:stretch/>
        </p:blipFill>
        <p:spPr>
          <a:xfrm>
            <a:off x="321731" y="557189"/>
            <a:ext cx="5668684" cy="5743618"/>
          </a:xfrm>
          <a:prstGeom prst="rect">
            <a:avLst/>
          </a:prstGeom>
        </p:spPr>
      </p:pic>
      <p:pic>
        <p:nvPicPr>
          <p:cNvPr id="12" name="slide2" descr="New Deaths and School Status">
            <a:extLst>
              <a:ext uri="{FF2B5EF4-FFF2-40B4-BE49-F238E27FC236}">
                <a16:creationId xmlns:a16="http://schemas.microsoft.com/office/drawing/2014/main" id="{CCEA3BF3-77FA-4B1D-9AE7-480E189A0EB4}"/>
              </a:ext>
            </a:extLst>
          </p:cNvPr>
          <p:cNvPicPr>
            <a:picLocks noChangeAspect="1"/>
          </p:cNvPicPr>
          <p:nvPr/>
        </p:nvPicPr>
        <p:blipFill rotWithShape="1">
          <a:blip r:embed="rId6">
            <a:extLst>
              <a:ext uri="{28A0092B-C50C-407E-A947-70E740481C1C}">
                <a14:useLocalDpi xmlns:a14="http://schemas.microsoft.com/office/drawing/2010/main" val="0"/>
              </a:ext>
            </a:extLst>
          </a:blip>
          <a:srcRect r="43681" b="-1"/>
          <a:stretch/>
        </p:blipFill>
        <p:spPr>
          <a:xfrm>
            <a:off x="6195375" y="557189"/>
            <a:ext cx="5674893" cy="5743618"/>
          </a:xfrm>
          <a:prstGeom prst="rect">
            <a:avLst/>
          </a:prstGeom>
        </p:spPr>
      </p:pic>
      <p:pic>
        <p:nvPicPr>
          <p:cNvPr id="2" name="doubleTableau2">
            <a:hlinkClick r:id="" action="ppaction://media"/>
            <a:extLst>
              <a:ext uri="{FF2B5EF4-FFF2-40B4-BE49-F238E27FC236}">
                <a16:creationId xmlns:a16="http://schemas.microsoft.com/office/drawing/2014/main" id="{A90D26DC-4F7A-4BF9-9AF3-A84ECF9CFD2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9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slide5" descr="Story5">
            <a:extLst>
              <a:ext uri="{FF2B5EF4-FFF2-40B4-BE49-F238E27FC236}">
                <a16:creationId xmlns:a16="http://schemas.microsoft.com/office/drawing/2014/main" id="{7C79E116-DFEF-4F09-BE22-7E7621F0F952}"/>
              </a:ext>
            </a:extLst>
          </p:cNvPr>
          <p:cNvPicPr>
            <a:picLocks noChangeAspect="1"/>
          </p:cNvPicPr>
          <p:nvPr/>
        </p:nvPicPr>
        <p:blipFill rotWithShape="1">
          <a:blip r:embed="rId4">
            <a:extLst>
              <a:ext uri="{28A0092B-C50C-407E-A947-70E740481C1C}">
                <a14:useLocalDpi xmlns:a14="http://schemas.microsoft.com/office/drawing/2010/main" val="0"/>
              </a:ext>
            </a:extLst>
          </a:blip>
          <a:srcRect r="6241" b="1"/>
          <a:stretch/>
        </p:blipFill>
        <p:spPr>
          <a:xfrm>
            <a:off x="6096000" y="476166"/>
            <a:ext cx="5668684" cy="5743618"/>
          </a:xfrm>
          <a:prstGeom prst="rect">
            <a:avLst/>
          </a:prstGeom>
        </p:spPr>
      </p:pic>
      <p:pic>
        <p:nvPicPr>
          <p:cNvPr id="6" name="slide6" descr="Story5">
            <a:extLst>
              <a:ext uri="{FF2B5EF4-FFF2-40B4-BE49-F238E27FC236}">
                <a16:creationId xmlns:a16="http://schemas.microsoft.com/office/drawing/2014/main" id="{134E150F-9E51-4171-B858-7AC228CCC619}"/>
              </a:ext>
            </a:extLst>
          </p:cNvPr>
          <p:cNvPicPr>
            <a:picLocks noChangeAspect="1"/>
          </p:cNvPicPr>
          <p:nvPr/>
        </p:nvPicPr>
        <p:blipFill rotWithShape="1">
          <a:blip r:embed="rId5">
            <a:extLst>
              <a:ext uri="{28A0092B-C50C-407E-A947-70E740481C1C}">
                <a14:useLocalDpi xmlns:a14="http://schemas.microsoft.com/office/drawing/2010/main" val="0"/>
              </a:ext>
            </a:extLst>
          </a:blip>
          <a:srcRect r="6138" b="1"/>
          <a:stretch/>
        </p:blipFill>
        <p:spPr>
          <a:xfrm>
            <a:off x="291825" y="476166"/>
            <a:ext cx="5674893" cy="5743618"/>
          </a:xfrm>
          <a:prstGeom prst="rect">
            <a:avLst/>
          </a:prstGeom>
        </p:spPr>
      </p:pic>
      <p:pic>
        <p:nvPicPr>
          <p:cNvPr id="2" name="vaccination">
            <a:hlinkClick r:id="" action="ppaction://media"/>
            <a:extLst>
              <a:ext uri="{FF2B5EF4-FFF2-40B4-BE49-F238E27FC236}">
                <a16:creationId xmlns:a16="http://schemas.microsoft.com/office/drawing/2014/main" id="{06BE85BD-58B9-407B-83D3-FAA5108F1A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3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E3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slide6" descr="Story4">
            <a:extLst>
              <a:ext uri="{FF2B5EF4-FFF2-40B4-BE49-F238E27FC236}">
                <a16:creationId xmlns:a16="http://schemas.microsoft.com/office/drawing/2014/main" id="{910AB016-CC46-4B42-8083-C584484961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3859" y="643467"/>
            <a:ext cx="5864281" cy="5571066"/>
          </a:xfrm>
          <a:prstGeom prst="rect">
            <a:avLst/>
          </a:prstGeom>
        </p:spPr>
      </p:pic>
      <p:pic>
        <p:nvPicPr>
          <p:cNvPr id="2" name="TotalCases">
            <a:hlinkClick r:id="" action="ppaction://media"/>
            <a:extLst>
              <a:ext uri="{FF2B5EF4-FFF2-40B4-BE49-F238E27FC236}">
                <a16:creationId xmlns:a16="http://schemas.microsoft.com/office/drawing/2014/main" id="{98DE955C-66E4-4B9F-8DB3-122139CA00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Story7">
            <a:extLst>
              <a:ext uri="{FF2B5EF4-FFF2-40B4-BE49-F238E27FC236}">
                <a16:creationId xmlns:a16="http://schemas.microsoft.com/office/drawing/2014/main" id="{63F555DB-7FBB-4722-BD13-707BDF921767}"/>
              </a:ext>
            </a:extLst>
          </p:cNvPr>
          <p:cNvPicPr>
            <a:picLocks noChangeAspect="1"/>
          </p:cNvPicPr>
          <p:nvPr/>
        </p:nvPicPr>
        <p:blipFill rotWithShape="1">
          <a:blip r:embed="rId5">
            <a:extLst>
              <a:ext uri="{28A0092B-C50C-407E-A947-70E740481C1C}">
                <a14:useLocalDpi xmlns:a14="http://schemas.microsoft.com/office/drawing/2010/main" val="0"/>
              </a:ext>
            </a:extLst>
          </a:blip>
          <a:srcRect t="-1" b="54704"/>
          <a:stretch/>
        </p:blipFill>
        <p:spPr>
          <a:xfrm>
            <a:off x="1312888" y="939454"/>
            <a:ext cx="9933240" cy="4269154"/>
          </a:xfrm>
          <a:prstGeom prst="rect">
            <a:avLst/>
          </a:prstGeom>
        </p:spPr>
      </p:pic>
      <p:pic>
        <p:nvPicPr>
          <p:cNvPr id="2" name="Top10">
            <a:hlinkClick r:id="" action="ppaction://media"/>
            <a:extLst>
              <a:ext uri="{FF2B5EF4-FFF2-40B4-BE49-F238E27FC236}">
                <a16:creationId xmlns:a16="http://schemas.microsoft.com/office/drawing/2014/main" id="{5DCF7866-8F48-455B-9C76-993BD8EE63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81804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Story6">
            <a:extLst>
              <a:ext uri="{FF2B5EF4-FFF2-40B4-BE49-F238E27FC236}">
                <a16:creationId xmlns:a16="http://schemas.microsoft.com/office/drawing/2014/main" id="{0EC90027-F33F-4FA7-8F29-4145FB9CA5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2033" y="0"/>
            <a:ext cx="7227934" cy="6858000"/>
          </a:xfrm>
          <a:prstGeom prst="rect">
            <a:avLst/>
          </a:prstGeom>
        </p:spPr>
      </p:pic>
      <p:pic>
        <p:nvPicPr>
          <p:cNvPr id="2" name="Forecasting_with_Tableau">
            <a:hlinkClick r:id="" action="ppaction://media"/>
            <a:extLst>
              <a:ext uri="{FF2B5EF4-FFF2-40B4-BE49-F238E27FC236}">
                <a16:creationId xmlns:a16="http://schemas.microsoft.com/office/drawing/2014/main" id="{AF4E151D-EFC0-494E-B56C-B4A3CA1DB0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82DF7-D9F6-4621-9F1F-1D9EB7581557}"/>
              </a:ext>
            </a:extLst>
          </p:cNvPr>
          <p:cNvSpPr>
            <a:spLocks noGrp="1"/>
          </p:cNvSpPr>
          <p:nvPr>
            <p:ph type="title"/>
          </p:nvPr>
        </p:nvSpPr>
        <p:spPr/>
        <p:txBody>
          <a:bodyPr/>
          <a:lstStyle/>
          <a:p>
            <a:r>
              <a:rPr lang="en-US" dirty="0"/>
              <a:t>Machine Learning Summary</a:t>
            </a:r>
          </a:p>
        </p:txBody>
      </p:sp>
      <p:pic>
        <p:nvPicPr>
          <p:cNvPr id="5" name="Content Placeholder 4">
            <a:extLst>
              <a:ext uri="{FF2B5EF4-FFF2-40B4-BE49-F238E27FC236}">
                <a16:creationId xmlns:a16="http://schemas.microsoft.com/office/drawing/2014/main" id="{5DD6EC8F-BD36-4EFF-9063-252C16CF0290}"/>
              </a:ext>
            </a:extLst>
          </p:cNvPr>
          <p:cNvPicPr>
            <a:picLocks noGrp="1" noChangeAspect="1"/>
          </p:cNvPicPr>
          <p:nvPr>
            <p:ph idx="1"/>
          </p:nvPr>
        </p:nvPicPr>
        <p:blipFill>
          <a:blip r:embed="rId3"/>
          <a:stretch>
            <a:fillRect/>
          </a:stretch>
        </p:blipFill>
        <p:spPr>
          <a:xfrm>
            <a:off x="397621" y="1412111"/>
            <a:ext cx="11396757" cy="4166886"/>
          </a:xfrm>
        </p:spPr>
      </p:pic>
    </p:spTree>
    <p:extLst>
      <p:ext uri="{BB962C8B-B14F-4D97-AF65-F5344CB8AC3E}">
        <p14:creationId xmlns:p14="http://schemas.microsoft.com/office/powerpoint/2010/main" val="3620145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2F387E-3162-4BB5-86FE-F9392DECB719}"/>
              </a:ext>
            </a:extLst>
          </p:cNvPr>
          <p:cNvSpPr>
            <a:spLocks noGrp="1"/>
          </p:cNvSpPr>
          <p:nvPr>
            <p:ph type="title"/>
          </p:nvPr>
        </p:nvSpPr>
        <p:spPr>
          <a:xfrm>
            <a:off x="1288064" y="1284731"/>
            <a:ext cx="9637776" cy="1333066"/>
          </a:xfrm>
        </p:spPr>
        <p:txBody>
          <a:bodyPr>
            <a:normAutofit/>
          </a:bodyPr>
          <a:lstStyle/>
          <a:p>
            <a:r>
              <a:rPr lang="en-US" dirty="0"/>
              <a:t>Driving Forces Behind Curbing COVID-19 </a:t>
            </a:r>
          </a:p>
        </p:txBody>
      </p:sp>
      <p:cxnSp>
        <p:nvCxnSpPr>
          <p:cNvPr id="14" name="Straight Connector 13">
            <a:extLst>
              <a:ext uri="{FF2B5EF4-FFF2-40B4-BE49-F238E27FC236}">
                <a16:creationId xmlns:a16="http://schemas.microsoft.com/office/drawing/2014/main" id="{19C0742B-6FAB-4F71-A9CB-E140A40C8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62454" y="2620980"/>
            <a:ext cx="950976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C1B8145-42D5-4B9C-A12F-B5303261A807}"/>
              </a:ext>
            </a:extLst>
          </p:cNvPr>
          <p:cNvSpPr>
            <a:spLocks noGrp="1"/>
          </p:cNvSpPr>
          <p:nvPr>
            <p:ph idx="1"/>
          </p:nvPr>
        </p:nvSpPr>
        <p:spPr>
          <a:xfrm>
            <a:off x="1288064" y="2853879"/>
            <a:ext cx="9637776" cy="2714771"/>
          </a:xfrm>
        </p:spPr>
        <p:txBody>
          <a:bodyPr>
            <a:normAutofit/>
          </a:bodyPr>
          <a:lstStyle/>
          <a:p>
            <a:r>
              <a:rPr lang="en-US" sz="2000" dirty="0"/>
              <a:t>HDI</a:t>
            </a:r>
          </a:p>
          <a:p>
            <a:r>
              <a:rPr lang="en-US" sz="2000" dirty="0"/>
              <a:t>Politics </a:t>
            </a:r>
          </a:p>
          <a:p>
            <a:r>
              <a:rPr lang="en-US" sz="2000" dirty="0"/>
              <a:t>Strains</a:t>
            </a:r>
          </a:p>
          <a:p>
            <a:r>
              <a:rPr lang="en-US" sz="2000" dirty="0"/>
              <a:t>Travel Restrictions</a:t>
            </a:r>
          </a:p>
          <a:p>
            <a:r>
              <a:rPr lang="en-US" sz="2000" dirty="0"/>
              <a:t>Availability of Testing and Vaccination</a:t>
            </a:r>
          </a:p>
        </p:txBody>
      </p:sp>
      <p:pic>
        <p:nvPicPr>
          <p:cNvPr id="4" name="Summary">
            <a:hlinkClick r:id="" action="ppaction://media"/>
            <a:extLst>
              <a:ext uri="{FF2B5EF4-FFF2-40B4-BE49-F238E27FC236}">
                <a16:creationId xmlns:a16="http://schemas.microsoft.com/office/drawing/2014/main" id="{4E7B3502-5ED3-46C1-84EF-D597B220F1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71809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C44D-48FD-4C0B-B54C-D02701624C33}"/>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Questions???	</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Question mark on green pastel background">
            <a:extLst>
              <a:ext uri="{FF2B5EF4-FFF2-40B4-BE49-F238E27FC236}">
                <a16:creationId xmlns:a16="http://schemas.microsoft.com/office/drawing/2014/main" id="{56CA70D8-78E8-4E5B-96E2-38E9F009385B}"/>
              </a:ext>
            </a:extLst>
          </p:cNvPr>
          <p:cNvPicPr>
            <a:picLocks noChangeAspect="1"/>
          </p:cNvPicPr>
          <p:nvPr/>
        </p:nvPicPr>
        <p:blipFill rotWithShape="1">
          <a:blip r:embed="rId5"/>
          <a:srcRect l="2313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Questions">
            <a:hlinkClick r:id="" action="ppaction://media"/>
            <a:extLst>
              <a:ext uri="{FF2B5EF4-FFF2-40B4-BE49-F238E27FC236}">
                <a16:creationId xmlns:a16="http://schemas.microsoft.com/office/drawing/2014/main" id="{E45B458E-EF6C-4CD3-96C9-F4BEE2B685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516768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A81CF3-6AF5-43DA-A590-DF0D292687FE}"/>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Agenda</a:t>
            </a:r>
          </a:p>
        </p:txBody>
      </p:sp>
      <p:sp>
        <p:nvSpPr>
          <p:cNvPr id="3" name="Content Placeholder 2">
            <a:extLst>
              <a:ext uri="{FF2B5EF4-FFF2-40B4-BE49-F238E27FC236}">
                <a16:creationId xmlns:a16="http://schemas.microsoft.com/office/drawing/2014/main" id="{7AB11217-E401-440E-B2B3-681A52C7A850}"/>
              </a:ext>
            </a:extLst>
          </p:cNvPr>
          <p:cNvSpPr>
            <a:spLocks noGrp="1"/>
          </p:cNvSpPr>
          <p:nvPr>
            <p:ph idx="1"/>
          </p:nvPr>
        </p:nvSpPr>
        <p:spPr>
          <a:xfrm>
            <a:off x="1371599" y="2318197"/>
            <a:ext cx="9724031" cy="3683358"/>
          </a:xfrm>
        </p:spPr>
        <p:txBody>
          <a:bodyPr anchor="ctr">
            <a:normAutofit/>
          </a:bodyPr>
          <a:lstStyle/>
          <a:p>
            <a:r>
              <a:rPr lang="en-US" sz="2000" dirty="0"/>
              <a:t>Definition: Human Development Index (High &gt;=.7)</a:t>
            </a:r>
          </a:p>
          <a:p>
            <a:r>
              <a:rPr lang="en-US" sz="2000" dirty="0"/>
              <a:t>Regression Analysis</a:t>
            </a:r>
          </a:p>
          <a:p>
            <a:r>
              <a:rPr lang="en-US" sz="2000" dirty="0"/>
              <a:t>Analyze HDI impact on Vaccination Rollout</a:t>
            </a:r>
          </a:p>
          <a:p>
            <a:r>
              <a:rPr lang="en-US" sz="2000" dirty="0"/>
              <a:t>Analyze HDI and the number of new COVID 19 cases</a:t>
            </a:r>
          </a:p>
          <a:p>
            <a:r>
              <a:rPr lang="en-US" sz="2000" dirty="0"/>
              <a:t>Machine Learning Model</a:t>
            </a:r>
          </a:p>
          <a:p>
            <a:r>
              <a:rPr lang="en-US" sz="2000" dirty="0"/>
              <a:t>COVID-19 impact </a:t>
            </a:r>
          </a:p>
          <a:p>
            <a:r>
              <a:rPr lang="en-US" sz="2000" dirty="0"/>
              <a:t>Conclusion</a:t>
            </a:r>
          </a:p>
        </p:txBody>
      </p:sp>
      <p:pic>
        <p:nvPicPr>
          <p:cNvPr id="4" name="agenda">
            <a:hlinkClick r:id="" action="ppaction://media"/>
            <a:extLst>
              <a:ext uri="{FF2B5EF4-FFF2-40B4-BE49-F238E27FC236}">
                <a16:creationId xmlns:a16="http://schemas.microsoft.com/office/drawing/2014/main" id="{0DCC963E-79C8-4E85-AD04-0CE62AEE7C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3251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2BE58-678C-4D52-8343-E92FAB2BAA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F01B50-B56F-47F8-84D8-87C8E7D1E84B}"/>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B739D9FA-DF19-46AF-8F38-71A2835DCD21}"/>
              </a:ext>
            </a:extLst>
          </p:cNvPr>
          <p:cNvGraphicFramePr>
            <a:graphicFrameLocks noChangeAspect="1"/>
          </p:cNvGraphicFramePr>
          <p:nvPr>
            <p:extLst>
              <p:ext uri="{D42A27DB-BD31-4B8C-83A1-F6EECF244321}">
                <p14:modId xmlns:p14="http://schemas.microsoft.com/office/powerpoint/2010/main" val="540391889"/>
              </p:ext>
            </p:extLst>
          </p:nvPr>
        </p:nvGraphicFramePr>
        <p:xfrm>
          <a:off x="2834722" y="196878"/>
          <a:ext cx="6522555" cy="5980085"/>
        </p:xfrm>
        <a:graphic>
          <a:graphicData uri="http://schemas.openxmlformats.org/presentationml/2006/ole">
            <mc:AlternateContent xmlns:mc="http://schemas.openxmlformats.org/markup-compatibility/2006">
              <mc:Choice xmlns:v="urn:schemas-microsoft-com:vml" Requires="v">
                <p:oleObj name="PDF" r:id="rId2" imgW="0" imgH="360" progId="FoxitReader.Document">
                  <p:embed/>
                </p:oleObj>
              </mc:Choice>
              <mc:Fallback>
                <p:oleObj name="PDF" r:id="rId2" imgW="0" imgH="360" progId="FoxitReader.Document">
                  <p:embed/>
                  <p:pic>
                    <p:nvPicPr>
                      <p:cNvPr id="0" name=""/>
                      <p:cNvPicPr/>
                      <p:nvPr/>
                    </p:nvPicPr>
                    <p:blipFill>
                      <a:blip r:embed="rId3"/>
                      <a:stretch>
                        <a:fillRect/>
                      </a:stretch>
                    </p:blipFill>
                    <p:spPr>
                      <a:xfrm>
                        <a:off x="2834722" y="196878"/>
                        <a:ext cx="6522555" cy="5980085"/>
                      </a:xfrm>
                      <a:prstGeom prst="rect">
                        <a:avLst/>
                      </a:prstGeom>
                    </p:spPr>
                  </p:pic>
                </p:oleObj>
              </mc:Fallback>
            </mc:AlternateContent>
          </a:graphicData>
        </a:graphic>
      </p:graphicFrame>
    </p:spTree>
    <p:extLst>
      <p:ext uri="{BB962C8B-B14F-4D97-AF65-F5344CB8AC3E}">
        <p14:creationId xmlns:p14="http://schemas.microsoft.com/office/powerpoint/2010/main" val="1799011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79921-F6D5-459A-B1D5-5EE64CE026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60D5F7-04B9-4C26-95E5-C884087A31E9}"/>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3AABF814-0B9D-40C9-8BBA-78D8AECD2DFE}"/>
              </a:ext>
            </a:extLst>
          </p:cNvPr>
          <p:cNvGraphicFramePr>
            <a:graphicFrameLocks noChangeAspect="1"/>
          </p:cNvGraphicFramePr>
          <p:nvPr>
            <p:extLst>
              <p:ext uri="{D42A27DB-BD31-4B8C-83A1-F6EECF244321}">
                <p14:modId xmlns:p14="http://schemas.microsoft.com/office/powerpoint/2010/main" val="2385705751"/>
              </p:ext>
            </p:extLst>
          </p:nvPr>
        </p:nvGraphicFramePr>
        <p:xfrm>
          <a:off x="2915795" y="513288"/>
          <a:ext cx="6360409" cy="5831424"/>
        </p:xfrm>
        <a:graphic>
          <a:graphicData uri="http://schemas.openxmlformats.org/presentationml/2006/ole">
            <mc:AlternateContent xmlns:mc="http://schemas.openxmlformats.org/markup-compatibility/2006">
              <mc:Choice xmlns:v="urn:schemas-microsoft-com:vml" Requires="v">
                <p:oleObj name="PDF" r:id="rId2" imgW="0" imgH="360" progId="FoxitReader.Document">
                  <p:embed/>
                </p:oleObj>
              </mc:Choice>
              <mc:Fallback>
                <p:oleObj name="PDF" r:id="rId2" imgW="0" imgH="360" progId="FoxitReader.Document">
                  <p:embed/>
                  <p:pic>
                    <p:nvPicPr>
                      <p:cNvPr id="0" name=""/>
                      <p:cNvPicPr/>
                      <p:nvPr/>
                    </p:nvPicPr>
                    <p:blipFill>
                      <a:blip r:embed="rId3"/>
                      <a:stretch>
                        <a:fillRect/>
                      </a:stretch>
                    </p:blipFill>
                    <p:spPr>
                      <a:xfrm>
                        <a:off x="2915795" y="513288"/>
                        <a:ext cx="6360409" cy="5831424"/>
                      </a:xfrm>
                      <a:prstGeom prst="rect">
                        <a:avLst/>
                      </a:prstGeom>
                    </p:spPr>
                  </p:pic>
                </p:oleObj>
              </mc:Fallback>
            </mc:AlternateContent>
          </a:graphicData>
        </a:graphic>
      </p:graphicFrame>
    </p:spTree>
    <p:extLst>
      <p:ext uri="{BB962C8B-B14F-4D97-AF65-F5344CB8AC3E}">
        <p14:creationId xmlns:p14="http://schemas.microsoft.com/office/powerpoint/2010/main" val="3791584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0CCD6-D71F-4CBA-A5C4-FD8F5042A8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D5ED30-322F-42A7-9D1F-53E58D4CF5FB}"/>
              </a:ext>
            </a:extLst>
          </p:cNvPr>
          <p:cNvSpPr>
            <a:spLocks noGrp="1"/>
          </p:cNvSpPr>
          <p:nvPr>
            <p:ph idx="1"/>
          </p:nvPr>
        </p:nvSpPr>
        <p:spPr/>
        <p:txBody>
          <a:bodyPr/>
          <a:lstStyle/>
          <a:p>
            <a:endParaRPr lang="en-US" dirty="0"/>
          </a:p>
        </p:txBody>
      </p:sp>
      <p:graphicFrame>
        <p:nvGraphicFramePr>
          <p:cNvPr id="4" name="Object 3">
            <a:extLst>
              <a:ext uri="{FF2B5EF4-FFF2-40B4-BE49-F238E27FC236}">
                <a16:creationId xmlns:a16="http://schemas.microsoft.com/office/drawing/2014/main" id="{DA89AAD6-6D0E-4D33-943D-DC879E3F3593}"/>
              </a:ext>
            </a:extLst>
          </p:cNvPr>
          <p:cNvGraphicFramePr>
            <a:graphicFrameLocks noChangeAspect="1"/>
          </p:cNvGraphicFramePr>
          <p:nvPr>
            <p:extLst>
              <p:ext uri="{D42A27DB-BD31-4B8C-83A1-F6EECF244321}">
                <p14:modId xmlns:p14="http://schemas.microsoft.com/office/powerpoint/2010/main" val="647034839"/>
              </p:ext>
            </p:extLst>
          </p:nvPr>
        </p:nvGraphicFramePr>
        <p:xfrm>
          <a:off x="2962351" y="681037"/>
          <a:ext cx="6267298" cy="5746058"/>
        </p:xfrm>
        <a:graphic>
          <a:graphicData uri="http://schemas.openxmlformats.org/presentationml/2006/ole">
            <mc:AlternateContent xmlns:mc="http://schemas.openxmlformats.org/markup-compatibility/2006">
              <mc:Choice xmlns:v="urn:schemas-microsoft-com:vml" Requires="v">
                <p:oleObj name="PDF" r:id="rId2" imgW="0" imgH="360" progId="FoxitReader.Document">
                  <p:embed/>
                </p:oleObj>
              </mc:Choice>
              <mc:Fallback>
                <p:oleObj name="PDF" r:id="rId2" imgW="0" imgH="360" progId="FoxitReader.Document">
                  <p:embed/>
                  <p:pic>
                    <p:nvPicPr>
                      <p:cNvPr id="0" name=""/>
                      <p:cNvPicPr/>
                      <p:nvPr/>
                    </p:nvPicPr>
                    <p:blipFill>
                      <a:blip r:embed="rId3"/>
                      <a:stretch>
                        <a:fillRect/>
                      </a:stretch>
                    </p:blipFill>
                    <p:spPr>
                      <a:xfrm>
                        <a:off x="2962351" y="681037"/>
                        <a:ext cx="6267298" cy="5746058"/>
                      </a:xfrm>
                      <a:prstGeom prst="rect">
                        <a:avLst/>
                      </a:prstGeom>
                    </p:spPr>
                  </p:pic>
                </p:oleObj>
              </mc:Fallback>
            </mc:AlternateContent>
          </a:graphicData>
        </a:graphic>
      </p:graphicFrame>
    </p:spTree>
    <p:extLst>
      <p:ext uri="{BB962C8B-B14F-4D97-AF65-F5344CB8AC3E}">
        <p14:creationId xmlns:p14="http://schemas.microsoft.com/office/powerpoint/2010/main" val="1707481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tory8">
            <a:extLst>
              <a:ext uri="{FF2B5EF4-FFF2-40B4-BE49-F238E27FC236}">
                <a16:creationId xmlns:a16="http://schemas.microsoft.com/office/drawing/2014/main" id="{C1C15A4B-AC12-4C36-9DA4-D578FDE16B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2033" y="0"/>
            <a:ext cx="7227934" cy="6858000"/>
          </a:xfrm>
          <a:prstGeom prst="rect">
            <a:avLst/>
          </a:prstGeom>
        </p:spPr>
      </p:pic>
      <p:pic>
        <p:nvPicPr>
          <p:cNvPr id="3" name="HDI">
            <a:hlinkClick r:id="" action="ppaction://media"/>
            <a:extLst>
              <a:ext uri="{FF2B5EF4-FFF2-40B4-BE49-F238E27FC236}">
                <a16:creationId xmlns:a16="http://schemas.microsoft.com/office/drawing/2014/main" id="{A4B11CEB-F054-4F15-8EF2-C3D44A0BC9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7454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335A36-6E57-034B-8234-CBE0526DD662}"/>
              </a:ext>
            </a:extLst>
          </p:cNvPr>
          <p:cNvSpPr txBox="1"/>
          <p:nvPr/>
        </p:nvSpPr>
        <p:spPr>
          <a:xfrm>
            <a:off x="1334530" y="642551"/>
            <a:ext cx="8995719" cy="954107"/>
          </a:xfrm>
          <a:prstGeom prst="rect">
            <a:avLst/>
          </a:prstGeom>
          <a:noFill/>
        </p:spPr>
        <p:txBody>
          <a:bodyPr wrap="square" rtlCol="0">
            <a:spAutoFit/>
          </a:bodyPr>
          <a:lstStyle/>
          <a:p>
            <a:r>
              <a:rPr lang="en-US" sz="2800" dirty="0"/>
              <a:t>Analysis of Human Development Index and COVID-19 Vaccination Roll Out Thus Far</a:t>
            </a:r>
          </a:p>
        </p:txBody>
      </p:sp>
      <p:pic>
        <p:nvPicPr>
          <p:cNvPr id="6" name="Picture 5" descr="COVID-19 Vaccinations for Every Country with a Human Development Index&#10;">
            <a:extLst>
              <a:ext uri="{FF2B5EF4-FFF2-40B4-BE49-F238E27FC236}">
                <a16:creationId xmlns:a16="http://schemas.microsoft.com/office/drawing/2014/main" id="{29C5B2F4-C445-0C4F-87EC-3F04D69A81A7}"/>
              </a:ext>
            </a:extLst>
          </p:cNvPr>
          <p:cNvPicPr>
            <a:picLocks noChangeAspect="1"/>
          </p:cNvPicPr>
          <p:nvPr/>
        </p:nvPicPr>
        <p:blipFill>
          <a:blip r:embed="rId4"/>
          <a:stretch>
            <a:fillRect/>
          </a:stretch>
        </p:blipFill>
        <p:spPr>
          <a:xfrm>
            <a:off x="82491" y="1941128"/>
            <a:ext cx="6219853" cy="4121945"/>
          </a:xfrm>
          <a:prstGeom prst="rect">
            <a:avLst/>
          </a:prstGeom>
        </p:spPr>
      </p:pic>
      <p:pic>
        <p:nvPicPr>
          <p:cNvPr id="8" name="Picture 7" descr="Chart, scatter chart&#10;&#10;Description automatically generated">
            <a:extLst>
              <a:ext uri="{FF2B5EF4-FFF2-40B4-BE49-F238E27FC236}">
                <a16:creationId xmlns:a16="http://schemas.microsoft.com/office/drawing/2014/main" id="{09DE3968-2F84-334D-BBB1-11E9A52D03A2}"/>
              </a:ext>
            </a:extLst>
          </p:cNvPr>
          <p:cNvPicPr>
            <a:picLocks noChangeAspect="1"/>
          </p:cNvPicPr>
          <p:nvPr/>
        </p:nvPicPr>
        <p:blipFill>
          <a:blip r:embed="rId5"/>
          <a:stretch>
            <a:fillRect/>
          </a:stretch>
        </p:blipFill>
        <p:spPr>
          <a:xfrm>
            <a:off x="5832389" y="1941128"/>
            <a:ext cx="6378848" cy="4028746"/>
          </a:xfrm>
          <a:prstGeom prst="rect">
            <a:avLst/>
          </a:prstGeom>
        </p:spPr>
      </p:pic>
      <p:pic>
        <p:nvPicPr>
          <p:cNvPr id="9" name="Audio Recording Mar 20, 2021 at 10:25:38 AM" descr="Audio Recording Mar 20, 2021 at 10:25:38 AM">
            <a:hlinkClick r:id="" action="ppaction://media"/>
            <a:extLst>
              <a:ext uri="{FF2B5EF4-FFF2-40B4-BE49-F238E27FC236}">
                <a16:creationId xmlns:a16="http://schemas.microsoft.com/office/drawing/2014/main" id="{A1842537-54E2-A044-B49F-0E714B4453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12162" y="75326"/>
            <a:ext cx="358346" cy="358346"/>
          </a:xfrm>
          <a:prstGeom prst="rect">
            <a:avLst/>
          </a:prstGeom>
        </p:spPr>
      </p:pic>
    </p:spTree>
    <p:extLst>
      <p:ext uri="{BB962C8B-B14F-4D97-AF65-F5344CB8AC3E}">
        <p14:creationId xmlns:p14="http://schemas.microsoft.com/office/powerpoint/2010/main" val="71434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31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B868CE-A616-7048-9A5A-F171F0957192}"/>
              </a:ext>
            </a:extLst>
          </p:cNvPr>
          <p:cNvSpPr txBox="1"/>
          <p:nvPr/>
        </p:nvSpPr>
        <p:spPr>
          <a:xfrm>
            <a:off x="1618593" y="641131"/>
            <a:ext cx="7777655" cy="954107"/>
          </a:xfrm>
          <a:prstGeom prst="rect">
            <a:avLst/>
          </a:prstGeom>
          <a:noFill/>
        </p:spPr>
        <p:txBody>
          <a:bodyPr wrap="square" rtlCol="0">
            <a:spAutoFit/>
          </a:bodyPr>
          <a:lstStyle/>
          <a:p>
            <a:r>
              <a:rPr lang="en-US" sz="2800" dirty="0"/>
              <a:t>Analysis of Human Development Index and COVID-19 Cases Thus Far</a:t>
            </a:r>
          </a:p>
        </p:txBody>
      </p:sp>
      <p:pic>
        <p:nvPicPr>
          <p:cNvPr id="6" name="Picture 5" descr="Chart, scatter chart&#10;&#10;Description automatically generated">
            <a:extLst>
              <a:ext uri="{FF2B5EF4-FFF2-40B4-BE49-F238E27FC236}">
                <a16:creationId xmlns:a16="http://schemas.microsoft.com/office/drawing/2014/main" id="{90B7A225-8D37-3A4E-AB67-DA3FE0244541}"/>
              </a:ext>
            </a:extLst>
          </p:cNvPr>
          <p:cNvPicPr>
            <a:picLocks noChangeAspect="1"/>
          </p:cNvPicPr>
          <p:nvPr/>
        </p:nvPicPr>
        <p:blipFill>
          <a:blip r:embed="rId4"/>
          <a:stretch>
            <a:fillRect/>
          </a:stretch>
        </p:blipFill>
        <p:spPr>
          <a:xfrm>
            <a:off x="-1" y="1861407"/>
            <a:ext cx="6261207" cy="4224795"/>
          </a:xfrm>
          <a:prstGeom prst="rect">
            <a:avLst/>
          </a:prstGeom>
        </p:spPr>
      </p:pic>
      <p:pic>
        <p:nvPicPr>
          <p:cNvPr id="8" name="Picture 7" descr="Chart, scatter chart&#10;&#10;Description automatically generated">
            <a:extLst>
              <a:ext uri="{FF2B5EF4-FFF2-40B4-BE49-F238E27FC236}">
                <a16:creationId xmlns:a16="http://schemas.microsoft.com/office/drawing/2014/main" id="{4CB2F442-84D7-394B-8BAE-53099F08419A}"/>
              </a:ext>
            </a:extLst>
          </p:cNvPr>
          <p:cNvPicPr>
            <a:picLocks noChangeAspect="1"/>
          </p:cNvPicPr>
          <p:nvPr/>
        </p:nvPicPr>
        <p:blipFill>
          <a:blip r:embed="rId5"/>
          <a:stretch>
            <a:fillRect/>
          </a:stretch>
        </p:blipFill>
        <p:spPr>
          <a:xfrm>
            <a:off x="5944064" y="1861408"/>
            <a:ext cx="6247936" cy="4224795"/>
          </a:xfrm>
          <a:prstGeom prst="rect">
            <a:avLst/>
          </a:prstGeom>
        </p:spPr>
      </p:pic>
      <p:pic>
        <p:nvPicPr>
          <p:cNvPr id="9" name="Audio Recording Mar 20, 2021 at 10:35:52 AM" descr="Audio Recording Mar 20, 2021 at 10:35:52 AM">
            <a:hlinkClick r:id="" action="ppaction://media"/>
            <a:extLst>
              <a:ext uri="{FF2B5EF4-FFF2-40B4-BE49-F238E27FC236}">
                <a16:creationId xmlns:a16="http://schemas.microsoft.com/office/drawing/2014/main" id="{F86FB4CB-E4D3-CE42-8E05-5C6A9DA640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31156" y="5678"/>
            <a:ext cx="402095" cy="402095"/>
          </a:xfrm>
          <a:prstGeom prst="rect">
            <a:avLst/>
          </a:prstGeom>
        </p:spPr>
      </p:pic>
    </p:spTree>
    <p:extLst>
      <p:ext uri="{BB962C8B-B14F-4D97-AF65-F5344CB8AC3E}">
        <p14:creationId xmlns:p14="http://schemas.microsoft.com/office/powerpoint/2010/main" val="20771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5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325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457BF-A3F8-49D7-AEE6-F1D60172101D}"/>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Correlation Matrix</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8D12EF6-34E5-4CCD-A53F-AF06B9F1E04F}"/>
              </a:ext>
            </a:extLst>
          </p:cNvPr>
          <p:cNvPicPr>
            <a:picLocks noGrp="1" noChangeAspect="1"/>
          </p:cNvPicPr>
          <p:nvPr>
            <p:ph idx="1"/>
          </p:nvPr>
        </p:nvPicPr>
        <p:blipFill rotWithShape="1">
          <a:blip r:embed="rId5"/>
          <a:srcRect b="8673"/>
          <a:stretch/>
        </p:blipFill>
        <p:spPr>
          <a:xfrm>
            <a:off x="976251" y="942538"/>
            <a:ext cx="7163222" cy="4808332"/>
          </a:xfrm>
          <a:prstGeom prst="rect">
            <a:avLst/>
          </a:prstGeom>
          <a:effectLst/>
        </p:spPr>
      </p:pic>
      <p:pic>
        <p:nvPicPr>
          <p:cNvPr id="6" name="matrix">
            <a:hlinkClick r:id="" action="ppaction://media"/>
            <a:extLst>
              <a:ext uri="{FF2B5EF4-FFF2-40B4-BE49-F238E27FC236}">
                <a16:creationId xmlns:a16="http://schemas.microsoft.com/office/drawing/2014/main" id="{9A49C2FB-4B2C-49A6-AD29-2701C4E47F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67826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0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1763</TotalTime>
  <Words>363</Words>
  <Application>Microsoft Office PowerPoint</Application>
  <PresentationFormat>Widescreen</PresentationFormat>
  <Paragraphs>43</Paragraphs>
  <Slides>18</Slides>
  <Notes>12</Notes>
  <HiddenSlides>0</HiddenSlides>
  <MMClips>13</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5" baseType="lpstr">
      <vt:lpstr>Arial</vt:lpstr>
      <vt:lpstr>Calibri</vt:lpstr>
      <vt:lpstr>Calibri Light</vt:lpstr>
      <vt:lpstr>Century</vt:lpstr>
      <vt:lpstr>Roboto</vt:lpstr>
      <vt:lpstr>Office Theme</vt:lpstr>
      <vt:lpstr>Foxit PDF Document</vt:lpstr>
      <vt:lpstr>COVID-19 Group Presentation</vt:lpstr>
      <vt:lpstr>Agenda</vt:lpstr>
      <vt:lpstr>PowerPoint Presentation</vt:lpstr>
      <vt:lpstr>PowerPoint Presentation</vt:lpstr>
      <vt:lpstr>PowerPoint Presentation</vt:lpstr>
      <vt:lpstr>PowerPoint Presentation</vt:lpstr>
      <vt:lpstr>PowerPoint Presentation</vt:lpstr>
      <vt:lpstr>PowerPoint Presentation</vt:lpstr>
      <vt:lpstr>Correlation Matrix</vt:lpstr>
      <vt:lpstr>PowerPoint Presentation</vt:lpstr>
      <vt:lpstr>PowerPoint Presentation</vt:lpstr>
      <vt:lpstr>PowerPoint Presentation</vt:lpstr>
      <vt:lpstr>PowerPoint Presentation</vt:lpstr>
      <vt:lpstr>PowerPoint Presentation</vt:lpstr>
      <vt:lpstr>PowerPoint Presentation</vt:lpstr>
      <vt:lpstr>Machine Learning Summary</vt:lpstr>
      <vt:lpstr>Driving Forces Behind Curbing COVID-19 </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COVID_Group4  Presentation</dc:title>
  <dc:creator>Jodi-Ann Osborne</dc:creator>
  <cp:lastModifiedBy>Jodi-Ann Osborne</cp:lastModifiedBy>
  <cp:revision>29</cp:revision>
  <dcterms:created xsi:type="dcterms:W3CDTF">2021-03-14T17:59:37Z</dcterms:created>
  <dcterms:modified xsi:type="dcterms:W3CDTF">2021-03-22T01:23:09Z</dcterms:modified>
</cp:coreProperties>
</file>